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</p:sldIdLst>
  <p:sldSz cx="18288000" cy="10287000"/>
  <p:notesSz cx="6858000" cy="9144000"/>
  <p:embeddedFontLst>
    <p:embeddedFont>
      <p:font typeface="Sifonn" charset="1" panose="000000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Open Sauce" charset="1" panose="00000500000000000000"/>
      <p:regular r:id="rId11"/>
    </p:embeddedFont>
    <p:embeddedFont>
      <p:font typeface="Open Sauce Bold" charset="1" panose="00000800000000000000"/>
      <p:regular r:id="rId12"/>
    </p:embeddedFont>
    <p:embeddedFont>
      <p:font typeface="Open Sauce Italics" charset="1" panose="00000500000000000000"/>
      <p:regular r:id="rId13"/>
    </p:embeddedFont>
    <p:embeddedFont>
      <p:font typeface="Open Sauce Bold Italics" charset="1" panose="00000800000000000000"/>
      <p:regular r:id="rId14"/>
    </p:embeddedFont>
    <p:embeddedFont>
      <p:font typeface="Open Sauce Light" charset="1" panose="00000400000000000000"/>
      <p:regular r:id="rId15"/>
    </p:embeddedFont>
    <p:embeddedFont>
      <p:font typeface="Open Sauce Light Italics" charset="1" panose="00000400000000000000"/>
      <p:regular r:id="rId16"/>
    </p:embeddedFont>
    <p:embeddedFont>
      <p:font typeface="Open Sauce Medium" charset="1" panose="00000600000000000000"/>
      <p:regular r:id="rId17"/>
    </p:embeddedFont>
    <p:embeddedFont>
      <p:font typeface="Open Sauce Medium Italics" charset="1" panose="00000600000000000000"/>
      <p:regular r:id="rId18"/>
    </p:embeddedFont>
    <p:embeddedFont>
      <p:font typeface="Open Sauce Semi-Bold" charset="1" panose="00000700000000000000"/>
      <p:regular r:id="rId19"/>
    </p:embeddedFont>
    <p:embeddedFont>
      <p:font typeface="Open Sauce Semi-Bold Italics" charset="1" panose="00000700000000000000"/>
      <p:regular r:id="rId20"/>
    </p:embeddedFont>
    <p:embeddedFont>
      <p:font typeface="Open Sauce Heavy" charset="1" panose="00000A00000000000000"/>
      <p:regular r:id="rId21"/>
    </p:embeddedFont>
    <p:embeddedFont>
      <p:font typeface="Open Sauce Heavy Italics" charset="1" panose="00000A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2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557035" y="0"/>
            <a:ext cx="7730965" cy="10287000"/>
            <a:chOff x="0" y="0"/>
            <a:chExt cx="10307953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8863" t="0" r="28863" b="0"/>
            <a:stretch>
              <a:fillRect/>
            </a:stretch>
          </p:blipFill>
          <p:spPr>
            <a:xfrm flipH="false" flipV="false">
              <a:off x="0" y="0"/>
              <a:ext cx="10307953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1019175"/>
            <a:ext cx="7305160" cy="1580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84"/>
              </a:lnSpc>
            </a:pPr>
            <a:r>
              <a:rPr lang="en-US" sz="5153">
                <a:solidFill>
                  <a:srgbClr val="FFFFFF"/>
                </a:solidFill>
                <a:latin typeface="Sifonn"/>
              </a:rPr>
              <a:t>NETWORK SECURITY </a:t>
            </a:r>
          </a:p>
          <a:p>
            <a:pPr marL="0" indent="0" lvl="0">
              <a:lnSpc>
                <a:spcPts val="6184"/>
              </a:lnSpc>
            </a:pPr>
            <a:r>
              <a:rPr lang="en-US" sz="5153">
                <a:solidFill>
                  <a:srgbClr val="FFFFFF"/>
                </a:solidFill>
                <a:latin typeface="Sifonn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712123"/>
            <a:ext cx="8115300" cy="410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59"/>
              </a:lnSpc>
            </a:pPr>
            <a:r>
              <a:rPr lang="en-US" sz="3899">
                <a:solidFill>
                  <a:srgbClr val="FFFFFF"/>
                </a:solidFill>
                <a:latin typeface="Sifonn"/>
              </a:rPr>
              <a:t>Muhammad Maaz Siddiqui </a:t>
            </a:r>
          </a:p>
          <a:p>
            <a:pPr>
              <a:lnSpc>
                <a:spcPts val="5459"/>
              </a:lnSpc>
            </a:pPr>
            <a:r>
              <a:rPr lang="en-US" sz="3899">
                <a:solidFill>
                  <a:srgbClr val="FFFFFF"/>
                </a:solidFill>
                <a:latin typeface="Sifonn"/>
              </a:rPr>
              <a:t>Umar Khalid </a:t>
            </a:r>
          </a:p>
          <a:p>
            <a:pPr>
              <a:lnSpc>
                <a:spcPts val="5459"/>
              </a:lnSpc>
            </a:pPr>
            <a:r>
              <a:rPr lang="en-US" sz="3899">
                <a:solidFill>
                  <a:srgbClr val="FFFFFF"/>
                </a:solidFill>
                <a:latin typeface="Sifonn"/>
              </a:rPr>
              <a:t>Sara Ebrahim </a:t>
            </a:r>
          </a:p>
          <a:p>
            <a:pPr>
              <a:lnSpc>
                <a:spcPts val="5459"/>
              </a:lnSpc>
            </a:pPr>
            <a:r>
              <a:rPr lang="en-US" sz="3899">
                <a:solidFill>
                  <a:srgbClr val="FFFFFF"/>
                </a:solidFill>
                <a:latin typeface="Sifonn"/>
              </a:rPr>
              <a:t>Majeed Tori </a:t>
            </a:r>
          </a:p>
          <a:p>
            <a:pPr>
              <a:lnSpc>
                <a:spcPts val="5459"/>
              </a:lnSpc>
            </a:pPr>
            <a:r>
              <a:rPr lang="en-US" sz="3899">
                <a:solidFill>
                  <a:srgbClr val="FFFFFF"/>
                </a:solidFill>
                <a:latin typeface="Sifonn"/>
              </a:rPr>
              <a:t>Izhan Sohail </a:t>
            </a:r>
          </a:p>
          <a:p>
            <a:pPr marL="0" indent="0" lvl="0">
              <a:lnSpc>
                <a:spcPts val="545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33" r="0" b="-8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19210" y="6390789"/>
            <a:ext cx="7000610" cy="5735021"/>
            <a:chOff x="0" y="0"/>
            <a:chExt cx="5420212" cy="44403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20212" cy="4440332"/>
            </a:xfrm>
            <a:custGeom>
              <a:avLst/>
              <a:gdLst/>
              <a:ahLst/>
              <a:cxnLst/>
              <a:rect r="r" b="b" t="t" l="l"/>
              <a:pathLst>
                <a:path h="4440332" w="5420212">
                  <a:moveTo>
                    <a:pt x="5295752" y="4440332"/>
                  </a:moveTo>
                  <a:lnTo>
                    <a:pt x="124460" y="4440332"/>
                  </a:lnTo>
                  <a:cubicBezTo>
                    <a:pt x="55880" y="4440332"/>
                    <a:pt x="0" y="4384452"/>
                    <a:pt x="0" y="431587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4315872"/>
                  </a:lnTo>
                  <a:cubicBezTo>
                    <a:pt x="5420212" y="4384452"/>
                    <a:pt x="5364332" y="4440332"/>
                    <a:pt x="5295752" y="4440332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831445" y="7270290"/>
            <a:ext cx="5976140" cy="2345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Highlighting the significance of robust network security in the digital age.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466850"/>
            <a:ext cx="12731910" cy="3676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 spc="-160">
                <a:solidFill>
                  <a:srgbClr val="FFFFFF"/>
                </a:solidFill>
                <a:latin typeface="Sifonn Bold"/>
              </a:rPr>
              <a:t>Enhancing Network Security through Advanced Classification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251" t="-85343" r="-1291" b="-4420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27015" y="4002937"/>
            <a:ext cx="5541663" cy="4359851"/>
            <a:chOff x="0" y="0"/>
            <a:chExt cx="5125819" cy="40326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125819" cy="4032690"/>
            </a:xfrm>
            <a:custGeom>
              <a:avLst/>
              <a:gdLst/>
              <a:ahLst/>
              <a:cxnLst/>
              <a:rect r="r" b="b" t="t" l="l"/>
              <a:pathLst>
                <a:path h="4032690" w="5125819">
                  <a:moveTo>
                    <a:pt x="5001359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001359" y="0"/>
                  </a:lnTo>
                  <a:cubicBezTo>
                    <a:pt x="5069939" y="0"/>
                    <a:pt x="5125819" y="55880"/>
                    <a:pt x="5125819" y="124460"/>
                  </a:cubicBezTo>
                  <a:lnTo>
                    <a:pt x="5125819" y="3908229"/>
                  </a:lnTo>
                  <a:cubicBezTo>
                    <a:pt x="5125819" y="3976809"/>
                    <a:pt x="5069939" y="4032690"/>
                    <a:pt x="5001359" y="403269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373168" y="4002937"/>
            <a:ext cx="5541663" cy="4359851"/>
            <a:chOff x="0" y="0"/>
            <a:chExt cx="5125819" cy="40326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25819" cy="4032690"/>
            </a:xfrm>
            <a:custGeom>
              <a:avLst/>
              <a:gdLst/>
              <a:ahLst/>
              <a:cxnLst/>
              <a:rect r="r" b="b" t="t" l="l"/>
              <a:pathLst>
                <a:path h="4032690" w="5125819">
                  <a:moveTo>
                    <a:pt x="5001359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001359" y="0"/>
                  </a:lnTo>
                  <a:cubicBezTo>
                    <a:pt x="5069939" y="0"/>
                    <a:pt x="5125819" y="55880"/>
                    <a:pt x="5125819" y="124460"/>
                  </a:cubicBezTo>
                  <a:lnTo>
                    <a:pt x="5125819" y="3908229"/>
                  </a:lnTo>
                  <a:cubicBezTo>
                    <a:pt x="5125819" y="3976809"/>
                    <a:pt x="5069939" y="4032690"/>
                    <a:pt x="5001359" y="403269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419657" y="4002937"/>
            <a:ext cx="5541663" cy="4359851"/>
            <a:chOff x="0" y="0"/>
            <a:chExt cx="5125819" cy="40326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125819" cy="4032690"/>
            </a:xfrm>
            <a:custGeom>
              <a:avLst/>
              <a:gdLst/>
              <a:ahLst/>
              <a:cxnLst/>
              <a:rect r="r" b="b" t="t" l="l"/>
              <a:pathLst>
                <a:path h="4032690" w="5125819">
                  <a:moveTo>
                    <a:pt x="5001359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001359" y="0"/>
                  </a:lnTo>
                  <a:cubicBezTo>
                    <a:pt x="5069939" y="0"/>
                    <a:pt x="5125819" y="55880"/>
                    <a:pt x="5125819" y="124460"/>
                  </a:cubicBezTo>
                  <a:lnTo>
                    <a:pt x="5125819" y="3908229"/>
                  </a:lnTo>
                  <a:cubicBezTo>
                    <a:pt x="5125819" y="3976809"/>
                    <a:pt x="5069939" y="4032690"/>
                    <a:pt x="5001359" y="4032690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697320" y="1789144"/>
            <a:ext cx="1489336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Objectives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62139" y="4405497"/>
            <a:ext cx="4565189" cy="352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Develop an efficient web page classification model.</a:t>
            </a:r>
          </a:p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6608292" y="4405497"/>
            <a:ext cx="4565189" cy="352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Implement the model in real-world scenarios for proactive threat detection.</a:t>
            </a:r>
          </a:p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2657782" y="4405497"/>
            <a:ext cx="4565189" cy="2935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Create user-friendly applications for easy integration and monitoring.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7" t="-3900" r="-6123" b="-2268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19862" y="3072726"/>
            <a:ext cx="7000610" cy="5692467"/>
            <a:chOff x="0" y="0"/>
            <a:chExt cx="5420212" cy="440738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20212" cy="4407384"/>
            </a:xfrm>
            <a:custGeom>
              <a:avLst/>
              <a:gdLst/>
              <a:ahLst/>
              <a:cxnLst/>
              <a:rect r="r" b="b" t="t" l="l"/>
              <a:pathLst>
                <a:path h="4407384" w="5420212">
                  <a:moveTo>
                    <a:pt x="5295752" y="4407384"/>
                  </a:moveTo>
                  <a:lnTo>
                    <a:pt x="124460" y="4407384"/>
                  </a:lnTo>
                  <a:cubicBezTo>
                    <a:pt x="55880" y="4407384"/>
                    <a:pt x="0" y="4351504"/>
                    <a:pt x="0" y="428292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4282924"/>
                  </a:lnTo>
                  <a:cubicBezTo>
                    <a:pt x="5420212" y="4351504"/>
                    <a:pt x="5364332" y="4407384"/>
                    <a:pt x="5295752" y="4407384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367528" y="3072726"/>
            <a:ext cx="7000610" cy="5692467"/>
            <a:chOff x="0" y="0"/>
            <a:chExt cx="5420212" cy="440738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20212" cy="4407384"/>
            </a:xfrm>
            <a:custGeom>
              <a:avLst/>
              <a:gdLst/>
              <a:ahLst/>
              <a:cxnLst/>
              <a:rect r="r" b="b" t="t" l="l"/>
              <a:pathLst>
                <a:path h="4407384" w="5420212">
                  <a:moveTo>
                    <a:pt x="5295752" y="4407384"/>
                  </a:moveTo>
                  <a:lnTo>
                    <a:pt x="124460" y="4407384"/>
                  </a:lnTo>
                  <a:cubicBezTo>
                    <a:pt x="55880" y="4407384"/>
                    <a:pt x="0" y="4351504"/>
                    <a:pt x="0" y="428292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4282924"/>
                  </a:lnTo>
                  <a:cubicBezTo>
                    <a:pt x="5420212" y="4351504"/>
                    <a:pt x="5364332" y="4407384"/>
                    <a:pt x="5295752" y="4407384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697320" y="1174475"/>
            <a:ext cx="14893360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Sifonn"/>
              </a:rPr>
              <a:t> Methodology</a:t>
            </a:r>
          </a:p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462601" y="4468302"/>
            <a:ext cx="5915133" cy="2929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FFFFFF"/>
                </a:solidFill>
                <a:latin typeface="Sifonn Bold"/>
              </a:rPr>
              <a:t>Selected XGBoost initially, then transitioned to a Neural Network for superior performance.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10266" y="4758814"/>
            <a:ext cx="5915133" cy="2348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FFFFFF"/>
                </a:solidFill>
                <a:latin typeface="Sifonn Bold"/>
              </a:rPr>
              <a:t>Detailed methodology for data preprocessing, model training, and hyperparameter tuning.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763" r="0" b="-56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327835" y="5427142"/>
            <a:ext cx="7000610" cy="3074467"/>
            <a:chOff x="0" y="0"/>
            <a:chExt cx="5420212" cy="23804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20212" cy="2380402"/>
            </a:xfrm>
            <a:custGeom>
              <a:avLst/>
              <a:gdLst/>
              <a:ahLst/>
              <a:cxnLst/>
              <a:rect r="r" b="b" t="t" l="l"/>
              <a:pathLst>
                <a:path h="2380402" w="5420212">
                  <a:moveTo>
                    <a:pt x="5295752" y="2380402"/>
                  </a:moveTo>
                  <a:lnTo>
                    <a:pt x="124460" y="2380402"/>
                  </a:lnTo>
                  <a:cubicBezTo>
                    <a:pt x="55880" y="2380402"/>
                    <a:pt x="0" y="2324522"/>
                    <a:pt x="0" y="225594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2255942"/>
                  </a:lnTo>
                  <a:cubicBezTo>
                    <a:pt x="5420212" y="2324522"/>
                    <a:pt x="5364332" y="2380402"/>
                    <a:pt x="5295752" y="2380402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327835" y="1459433"/>
            <a:ext cx="7000610" cy="3074467"/>
            <a:chOff x="0" y="0"/>
            <a:chExt cx="5420212" cy="238040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420212" cy="2380402"/>
            </a:xfrm>
            <a:custGeom>
              <a:avLst/>
              <a:gdLst/>
              <a:ahLst/>
              <a:cxnLst/>
              <a:rect r="r" b="b" t="t" l="l"/>
              <a:pathLst>
                <a:path h="2380402" w="5420212">
                  <a:moveTo>
                    <a:pt x="5295752" y="2380402"/>
                  </a:moveTo>
                  <a:lnTo>
                    <a:pt x="124460" y="2380402"/>
                  </a:lnTo>
                  <a:cubicBezTo>
                    <a:pt x="55880" y="2380402"/>
                    <a:pt x="0" y="2324522"/>
                    <a:pt x="0" y="225594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5752" y="0"/>
                  </a:lnTo>
                  <a:cubicBezTo>
                    <a:pt x="5364332" y="0"/>
                    <a:pt x="5420212" y="55880"/>
                    <a:pt x="5420212" y="124460"/>
                  </a:cubicBezTo>
                  <a:lnTo>
                    <a:pt x="5420212" y="2255942"/>
                  </a:lnTo>
                  <a:cubicBezTo>
                    <a:pt x="5420212" y="2324522"/>
                    <a:pt x="5364332" y="2380402"/>
                    <a:pt x="5295752" y="2380402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9840070" y="6072835"/>
            <a:ext cx="5976140" cy="1754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Emphasize the meticulous evaluation process for model effectiveness.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0070" y="1809851"/>
            <a:ext cx="5976140" cy="2345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"/>
              </a:rPr>
              <a:t>Metrics: Accuracy, Precision, Recall, F1-score, Confusion Matrix.</a:t>
            </a:r>
          </a:p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686050"/>
            <a:ext cx="6687186" cy="3676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160">
                <a:solidFill>
                  <a:srgbClr val="FFFFFF"/>
                </a:solidFill>
                <a:latin typeface="Sifonn Bold"/>
              </a:rPr>
              <a:t>Model Evaluation</a:t>
            </a:r>
          </a:p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88" r="0" b="-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642147" y="3467100"/>
            <a:ext cx="3388048" cy="6118268"/>
            <a:chOff x="0" y="0"/>
            <a:chExt cx="3133810" cy="565915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33810" cy="5659156"/>
            </a:xfrm>
            <a:custGeom>
              <a:avLst/>
              <a:gdLst/>
              <a:ahLst/>
              <a:cxnLst/>
              <a:rect r="r" b="b" t="t" l="l"/>
              <a:pathLst>
                <a:path h="5659156" w="3133810">
                  <a:moveTo>
                    <a:pt x="3009350" y="5659156"/>
                  </a:moveTo>
                  <a:lnTo>
                    <a:pt x="124460" y="5659156"/>
                  </a:lnTo>
                  <a:cubicBezTo>
                    <a:pt x="55880" y="5659156"/>
                    <a:pt x="0" y="5603276"/>
                    <a:pt x="0" y="553469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5534696"/>
                  </a:lnTo>
                  <a:cubicBezTo>
                    <a:pt x="3133810" y="5603276"/>
                    <a:pt x="3077930" y="5659156"/>
                    <a:pt x="3009350" y="5659156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858785" y="3467100"/>
            <a:ext cx="3388048" cy="6118268"/>
            <a:chOff x="0" y="0"/>
            <a:chExt cx="3133810" cy="56591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33810" cy="5659156"/>
            </a:xfrm>
            <a:custGeom>
              <a:avLst/>
              <a:gdLst/>
              <a:ahLst/>
              <a:cxnLst/>
              <a:rect r="r" b="b" t="t" l="l"/>
              <a:pathLst>
                <a:path h="5659156" w="3133810">
                  <a:moveTo>
                    <a:pt x="3009350" y="5659156"/>
                  </a:moveTo>
                  <a:lnTo>
                    <a:pt x="124460" y="5659156"/>
                  </a:lnTo>
                  <a:cubicBezTo>
                    <a:pt x="55880" y="5659156"/>
                    <a:pt x="0" y="5603276"/>
                    <a:pt x="0" y="553469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5534696"/>
                  </a:lnTo>
                  <a:cubicBezTo>
                    <a:pt x="3133810" y="5603276"/>
                    <a:pt x="3077930" y="5659156"/>
                    <a:pt x="3009350" y="5659156"/>
                  </a:cubicBezTo>
                  <a:close/>
                </a:path>
              </a:pathLst>
            </a:custGeom>
            <a:solidFill>
              <a:srgbClr val="4A83A1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848660" y="1009650"/>
            <a:ext cx="16590680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Sifonn"/>
              </a:rPr>
              <a:t>TOP VARIABLES FOR PREDICTIONS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25878" y="3919453"/>
            <a:ext cx="1820584" cy="5888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url</a:t>
            </a:r>
          </a:p>
          <a:p>
            <a:pPr>
              <a:lnSpc>
                <a:spcPts val="4680"/>
              </a:lnSpc>
            </a:pPr>
          </a:p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url_len</a:t>
            </a:r>
          </a:p>
          <a:p>
            <a:pPr>
              <a:lnSpc>
                <a:spcPts val="4680"/>
              </a:lnSpc>
            </a:pPr>
          </a:p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ip_add</a:t>
            </a:r>
          </a:p>
          <a:p>
            <a:pPr>
              <a:lnSpc>
                <a:spcPts val="4680"/>
              </a:lnSpc>
            </a:pPr>
          </a:p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geo_loc</a:t>
            </a:r>
          </a:p>
          <a:p>
            <a:pPr>
              <a:lnSpc>
                <a:spcPts val="4680"/>
              </a:lnSpc>
            </a:pPr>
          </a:p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tld</a:t>
            </a:r>
          </a:p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512690" y="3697013"/>
            <a:ext cx="6746610" cy="5888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who_is</a:t>
            </a:r>
          </a:p>
          <a:p>
            <a:pPr>
              <a:lnSpc>
                <a:spcPts val="4680"/>
              </a:lnSpc>
            </a:pPr>
          </a:p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https</a:t>
            </a:r>
          </a:p>
          <a:p>
            <a:pPr>
              <a:lnSpc>
                <a:spcPts val="4680"/>
              </a:lnSpc>
            </a:pPr>
          </a:p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js_len</a:t>
            </a:r>
          </a:p>
          <a:p>
            <a:pPr>
              <a:lnSpc>
                <a:spcPts val="4680"/>
              </a:lnSpc>
            </a:pPr>
          </a:p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js_obf_len</a:t>
            </a:r>
          </a:p>
          <a:p>
            <a:pPr>
              <a:lnSpc>
                <a:spcPts val="4680"/>
              </a:lnSpc>
            </a:pPr>
          </a:p>
          <a:p>
            <a:pPr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Sifonn Bold"/>
              </a:rPr>
              <a:t>content</a:t>
            </a:r>
          </a:p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269394"/>
            <a:ext cx="7359169" cy="2064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140"/>
              </a:lnSpc>
            </a:pPr>
            <a:r>
              <a:rPr lang="en-US" sz="7204">
                <a:solidFill>
                  <a:srgbClr val="FFFFFF"/>
                </a:solidFill>
                <a:latin typeface="Open Sauce Heavy"/>
              </a:rPr>
              <a:t>Results</a:t>
            </a:r>
          </a:p>
          <a:p>
            <a:pPr>
              <a:lnSpc>
                <a:spcPts val="814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305115"/>
            <a:ext cx="5984060" cy="1754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High accuracy and reliability from the Neural Network model.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748168"/>
            <a:ext cx="5984060" cy="2345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Sifonn"/>
              </a:rPr>
              <a:t>Real-time threat identification in Mobile Application and Security System integration.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DAF4u_glChU</dc:identifier>
  <dcterms:modified xsi:type="dcterms:W3CDTF">2011-08-01T06:04:30Z</dcterms:modified>
  <cp:revision>1</cp:revision>
  <dc:title>NET SEC</dc:title>
</cp:coreProperties>
</file>

<file path=docProps/thumbnail.jpeg>
</file>